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89" r:id="rId3"/>
    <p:sldId id="257" r:id="rId4"/>
    <p:sldId id="258" r:id="rId5"/>
    <p:sldId id="259" r:id="rId6"/>
    <p:sldId id="260" r:id="rId7"/>
    <p:sldId id="261" r:id="rId8"/>
    <p:sldId id="278" r:id="rId9"/>
    <p:sldId id="265" r:id="rId10"/>
    <p:sldId id="266" r:id="rId11"/>
    <p:sldId id="267" r:id="rId12"/>
    <p:sldId id="268" r:id="rId13"/>
    <p:sldId id="279" r:id="rId14"/>
    <p:sldId id="269" r:id="rId15"/>
    <p:sldId id="270" r:id="rId16"/>
    <p:sldId id="274" r:id="rId17"/>
    <p:sldId id="280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9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7" Type="http://schemas.openxmlformats.org/officeDocument/2006/relationships/image" Target="../media/image39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7" Type="http://schemas.openxmlformats.org/officeDocument/2006/relationships/image" Target="../media/image20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F55A2-76D4-4C6D-85C3-F4E466F82040}" type="datetimeFigureOut">
              <a:rPr lang="en-MY" smtClean="0"/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4C184-9CC5-4FA7-A0F4-EACE39D906FE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4C184-9CC5-4FA7-A0F4-EACE39D906FE}" type="slidenum">
              <a:rPr lang="en-MY" smtClean="0"/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63A31-9218-4F95-93F5-C001FCAAD62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E2C7-4298-4673-BE0A-7B2EA9941CD4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7.wmf"/><Relationship Id="rId1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2" Type="http://schemas.openxmlformats.org/officeDocument/2006/relationships/image" Target="../media/image30.wmf"/><Relationship Id="rId1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8" Type="http://schemas.openxmlformats.org/officeDocument/2006/relationships/image" Target="../media/image36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33.wmf"/><Relationship Id="rId18" Type="http://schemas.openxmlformats.org/officeDocument/2006/relationships/vmlDrawing" Target="../drawings/vmlDrawing11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15" Type="http://schemas.openxmlformats.org/officeDocument/2006/relationships/oleObject" Target="../embeddings/oleObject40.bin"/><Relationship Id="rId14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2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10" Type="http://schemas.openxmlformats.org/officeDocument/2006/relationships/image" Target="../media/image37.wmf"/><Relationship Id="rId1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41.wmf"/><Relationship Id="rId1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4.w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43.wmf"/><Relationship Id="rId1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53.GIF"/><Relationship Id="rId8" Type="http://schemas.openxmlformats.org/officeDocument/2006/relationships/image" Target="../media/image52.GIF"/><Relationship Id="rId7" Type="http://schemas.openxmlformats.org/officeDocument/2006/relationships/image" Target="../media/image51.GIF"/><Relationship Id="rId6" Type="http://schemas.openxmlformats.org/officeDocument/2006/relationships/image" Target="../media/image50.GIF"/><Relationship Id="rId5" Type="http://schemas.openxmlformats.org/officeDocument/2006/relationships/image" Target="../media/image49.GIF"/><Relationship Id="rId4" Type="http://schemas.openxmlformats.org/officeDocument/2006/relationships/image" Target="../media/image48.GIF"/><Relationship Id="rId3" Type="http://schemas.openxmlformats.org/officeDocument/2006/relationships/image" Target="../media/image47.GIF"/><Relationship Id="rId2" Type="http://schemas.openxmlformats.org/officeDocument/2006/relationships/image" Target="../media/image46.GIF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4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8.wmf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21.wmf"/><Relationship Id="rId16" Type="http://schemas.openxmlformats.org/officeDocument/2006/relationships/vmlDrawing" Target="../drawings/vmlDrawing7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20.wmf"/><Relationship Id="rId13" Type="http://schemas.openxmlformats.org/officeDocument/2006/relationships/oleObject" Target="../embeddings/oleObject27.bin"/><Relationship Id="rId12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9988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sp>
        <p:nvSpPr>
          <p:cNvPr id="2" name="Text Box 1"/>
          <p:cNvSpPr txBox="1"/>
          <p:nvPr/>
        </p:nvSpPr>
        <p:spPr>
          <a:xfrm>
            <a:off x="1063625" y="1305560"/>
            <a:ext cx="7016115" cy="5107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MY" altLang="en-US" sz="4400" b="1"/>
              <a:t>            </a:t>
            </a:r>
            <a:endParaRPr lang="en-MY" altLang="en-US" sz="4400" b="1"/>
          </a:p>
          <a:p>
            <a:r>
              <a:rPr lang="en-MY" altLang="en-US" sz="4400" b="1"/>
              <a:t>             Partial Fraction</a:t>
            </a:r>
            <a:endParaRPr lang="en-MY" altLang="en-US" sz="4400" b="1"/>
          </a:p>
          <a:p>
            <a:endParaRPr lang="en-MY" altLang="en-US" sz="4400" b="1"/>
          </a:p>
          <a:p>
            <a:endParaRPr lang="en-MY" altLang="en-US" sz="4400" b="1"/>
          </a:p>
          <a:p>
            <a:endParaRPr lang="en-MY" altLang="en-US" sz="4400" b="1"/>
          </a:p>
          <a:p>
            <a:endParaRPr lang="en-MY" altLang="en-US" sz="4400" b="1"/>
          </a:p>
          <a:p>
            <a:endParaRPr lang="en-MY" altLang="en-US" sz="4400" b="1"/>
          </a:p>
          <a:p>
            <a:r>
              <a:rPr lang="en-MY" altLang="en-US"/>
              <a:t> </a:t>
            </a:r>
            <a:endParaRPr lang="en-MY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sz="2300" b="1" dirty="0" smtClean="0"/>
          </a:p>
          <a:p>
            <a:endParaRPr lang="en-US" sz="2300" b="1" dirty="0" smtClean="0"/>
          </a:p>
          <a:p>
            <a:r>
              <a:rPr lang="en-US" sz="2300" b="1" dirty="0" smtClean="0"/>
              <a:t>Try:</a:t>
            </a:r>
            <a:endParaRPr lang="en-US" sz="2300" b="1" dirty="0"/>
          </a:p>
          <a:p>
            <a:pPr marL="342900" indent="-342900"/>
            <a:endParaRPr lang="en-US" sz="2300" dirty="0"/>
          </a:p>
          <a:p>
            <a:pPr marL="342900" indent="-342900"/>
            <a:endParaRPr lang="en-US" sz="2300" dirty="0" smtClean="0">
              <a:cs typeface="Times New Roman" panose="02020603050405020304" pitchFamily="18" charset="0"/>
            </a:endParaRPr>
          </a:p>
          <a:p>
            <a:pPr marL="342900" indent="-342900"/>
            <a:endParaRPr lang="en-US" sz="2300" dirty="0" smtClean="0">
              <a:cs typeface="Times New Roman" panose="02020603050405020304" pitchFamily="18" charset="0"/>
            </a:endParaRPr>
          </a:p>
          <a:p>
            <a:pPr marL="342900" indent="-342900"/>
            <a:r>
              <a:rPr lang="en-US" dirty="0" smtClean="0">
                <a:cs typeface="Times New Roman" panose="02020603050405020304" pitchFamily="18" charset="0"/>
              </a:rPr>
              <a:t>Express                                           in partial fractions.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42900" indent="-342900"/>
            <a:endParaRPr lang="en-US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7664" y="2780928"/>
          <a:ext cx="2006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1" imgW="48158400" imgH="20421600" progId="Equation.3">
                  <p:embed/>
                </p:oleObj>
              </mc:Choice>
              <mc:Fallback>
                <p:oleObj name="Equation" r:id="rId1" imgW="48158400" imgH="20421600" progId="Equation.3">
                  <p:embed/>
                  <p:pic>
                    <p:nvPicPr>
                      <p:cNvPr id="0" name="Picture 819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47664" y="2780928"/>
                        <a:ext cx="2006600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12772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Answer: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763688" y="1916832"/>
          <a:ext cx="4394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1" imgW="105460800" imgH="20421600" progId="Equation.3">
                  <p:embed/>
                </p:oleObj>
              </mc:Choice>
              <mc:Fallback>
                <p:oleObj name="Equation" r:id="rId1" imgW="105460800" imgH="20421600" progId="Equation.3">
                  <p:embed/>
                  <p:pic>
                    <p:nvPicPr>
                      <p:cNvPr id="0" name="Picture 921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688" y="1916832"/>
                        <a:ext cx="4394200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break-time cartoons, break-time cartoon, break-time picture, break-time pictures, break-time image, break-time images, break-time illustration, break-time illustrations 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83768" y="1124744"/>
            <a:ext cx="4320480" cy="50979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2" y="981075"/>
            <a:ext cx="7776219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300" b="1" dirty="0" smtClean="0"/>
              <a:t>Partial fraction with a quadratic factor:</a:t>
            </a:r>
            <a:endParaRPr lang="en-US" sz="2300" dirty="0"/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sz="2000" dirty="0" smtClean="0">
                <a:cs typeface="Times New Roman" panose="02020603050405020304" pitchFamily="18" charset="0"/>
              </a:rPr>
              <a:t>An expression in the of the form                                           , where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cs typeface="Times New Roman" panose="02020603050405020304" pitchFamily="18" charset="0"/>
              </a:rPr>
              <a:t>r</a:t>
            </a:r>
            <a:r>
              <a:rPr lang="en-US" sz="2000" dirty="0" smtClean="0">
                <a:cs typeface="Times New Roman" panose="02020603050405020304" pitchFamily="18" charset="0"/>
              </a:rPr>
              <a:t> and </a:t>
            </a:r>
            <a:r>
              <a:rPr lang="en-US" sz="2000" i="1" dirty="0" smtClean="0"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cs typeface="Times New Roman" panose="02020603050405020304" pitchFamily="18" charset="0"/>
              </a:rPr>
              <a:t> have the same sign, can be split into partial fractions of the form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cs typeface="Times New Roman" panose="02020603050405020304" pitchFamily="18" charset="0"/>
              </a:rPr>
              <a:t>Eg</a:t>
            </a:r>
            <a:r>
              <a:rPr lang="en-US" sz="2000" dirty="0" smtClean="0">
                <a:cs typeface="Times New Roman" panose="02020603050405020304" pitchFamily="18" charset="0"/>
              </a:rPr>
              <a:t>.  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355976" y="1628800"/>
          <a:ext cx="18557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1" imgW="52120800" imgH="20421600" progId="Equation.3">
                  <p:embed/>
                </p:oleObj>
              </mc:Choice>
              <mc:Fallback>
                <p:oleObj name="Equation" r:id="rId1" imgW="52120800" imgH="20421600" progId="Equation.3">
                  <p:embed/>
                  <p:pic>
                    <p:nvPicPr>
                      <p:cNvPr id="0" name="Picture 1024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55976" y="1628800"/>
                        <a:ext cx="1855788" cy="7270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563888" y="3140968"/>
          <a:ext cx="18002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49377600" imgH="19507200" progId="Equation.3">
                  <p:embed/>
                </p:oleObj>
              </mc:Choice>
              <mc:Fallback>
                <p:oleObj name="Equation" r:id="rId3" imgW="49377600" imgH="19507200" progId="Equation.3">
                  <p:embed/>
                  <p:pic>
                    <p:nvPicPr>
                      <p:cNvPr id="0" name="Picture 1024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3140968"/>
                        <a:ext cx="1800225" cy="7112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59632" y="4365104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99974400" imgH="19507200" progId="Equation.3">
                  <p:embed/>
                </p:oleObj>
              </mc:Choice>
              <mc:Fallback>
                <p:oleObj name="Equation" r:id="rId5" imgW="99974400" imgH="19507200" progId="Equation.3">
                  <p:embed/>
                  <p:pic>
                    <p:nvPicPr>
                      <p:cNvPr id="0" name="Picture 10242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9632" y="4365104"/>
                        <a:ext cx="4165600" cy="812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20159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100" dirty="0" smtClean="0"/>
              <a:t>Express                                in partial fraction.</a:t>
            </a:r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r>
              <a:rPr lang="en-US" sz="2100" i="1" dirty="0" smtClean="0"/>
              <a:t>Solution:</a:t>
            </a:r>
            <a:r>
              <a:rPr lang="en-US" sz="2100" dirty="0" smtClean="0"/>
              <a:t> </a:t>
            </a:r>
            <a:endParaRPr lang="en-US" sz="2100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35696" y="908720"/>
          <a:ext cx="1512168" cy="64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1" imgW="45720000" imgH="19507200" progId="Equation.3">
                  <p:embed/>
                </p:oleObj>
              </mc:Choice>
              <mc:Fallback>
                <p:oleObj name="Equation" r:id="rId1" imgW="45720000" imgH="19507200" progId="Equation.3">
                  <p:embed/>
                  <p:pic>
                    <p:nvPicPr>
                      <p:cNvPr id="0" name="Picture 1126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35696" y="908720"/>
                        <a:ext cx="1512168" cy="645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881313" y="4608513"/>
          <a:ext cx="1412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4267200" imgH="9144000" progId="Equation.3">
                  <p:embed/>
                </p:oleObj>
              </mc:Choice>
              <mc:Fallback>
                <p:oleObj name="Equation" r:id="rId3" imgW="4267200" imgH="9144000" progId="Equation.3">
                  <p:embed/>
                  <p:pic>
                    <p:nvPicPr>
                      <p:cNvPr id="0" name="Picture 1126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1313" y="4608513"/>
                        <a:ext cx="141287" cy="303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5576" y="2420888"/>
          <a:ext cx="4392488" cy="136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36550400" imgH="42367200" progId="Equation.3">
                  <p:embed/>
                </p:oleObj>
              </mc:Choice>
              <mc:Fallback>
                <p:oleObj name="Equation" r:id="rId5" imgW="136550400" imgH="42367200" progId="Equation.3">
                  <p:embed/>
                  <p:pic>
                    <p:nvPicPr>
                      <p:cNvPr id="0" name="Picture 1126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420888"/>
                        <a:ext cx="4392488" cy="136293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115616" y="4149080"/>
          <a:ext cx="35099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09118400" imgH="10058400" progId="Equation.3">
                  <p:embed/>
                </p:oleObj>
              </mc:Choice>
              <mc:Fallback>
                <p:oleObj name="Equation" r:id="rId7" imgW="109118400" imgH="10058400" progId="Equation.3">
                  <p:embed/>
                  <p:pic>
                    <p:nvPicPr>
                      <p:cNvPr id="0" name="Picture 11267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4149080"/>
                        <a:ext cx="3509963" cy="3238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83568" y="4653136"/>
            <a:ext cx="1244571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i="1" dirty="0" smtClean="0"/>
              <a:t>Let  </a:t>
            </a:r>
            <a:r>
              <a:rPr lang="en-US" sz="1900" dirty="0" smtClean="0"/>
              <a:t>x = -2, </a:t>
            </a:r>
            <a:endParaRPr lang="en-US" sz="1900" dirty="0" smtClean="0"/>
          </a:p>
          <a:p>
            <a:r>
              <a:rPr lang="en-US" sz="1900" dirty="0" smtClean="0"/>
              <a:t>        x = 0, </a:t>
            </a:r>
            <a:endParaRPr lang="en-US" sz="1900" dirty="0" smtClean="0"/>
          </a:p>
          <a:p>
            <a:r>
              <a:rPr lang="en-US" sz="1900" dirty="0" smtClean="0"/>
              <a:t>        x = 1, </a:t>
            </a:r>
            <a:endParaRPr lang="en-MY" sz="1900" dirty="0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907704" y="4725144"/>
          <a:ext cx="1803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56083200" imgH="9753600" progId="Equation.3">
                  <p:embed/>
                </p:oleObj>
              </mc:Choice>
              <mc:Fallback>
                <p:oleObj name="Equation" r:id="rId9" imgW="56083200" imgH="9753600" progId="Equation.3">
                  <p:embed/>
                  <p:pic>
                    <p:nvPicPr>
                      <p:cNvPr id="0" name="Picture 1126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7704" y="4725144"/>
                        <a:ext cx="1803400" cy="3127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907704" y="5013176"/>
          <a:ext cx="20399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63398400" imgH="9753600" progId="Equation.3">
                  <p:embed/>
                </p:oleObj>
              </mc:Choice>
              <mc:Fallback>
                <p:oleObj name="Equation" r:id="rId11" imgW="63398400" imgH="9753600" progId="Equation.3">
                  <p:embed/>
                  <p:pic>
                    <p:nvPicPr>
                      <p:cNvPr id="0" name="Picture 1126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7704" y="5013176"/>
                        <a:ext cx="2039937" cy="3127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979712" y="5301208"/>
          <a:ext cx="2736304" cy="31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86868000" imgH="10058400" progId="Equation.3">
                  <p:embed/>
                </p:oleObj>
              </mc:Choice>
              <mc:Fallback>
                <p:oleObj name="Equation" r:id="rId13" imgW="86868000" imgH="10058400" progId="Equation.3">
                  <p:embed/>
                  <p:pic>
                    <p:nvPicPr>
                      <p:cNvPr id="0" name="Picture 11270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79712" y="5301208"/>
                        <a:ext cx="2736304" cy="3171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2339752" y="5877272"/>
          <a:ext cx="4017813" cy="783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5" imgW="99974400" imgH="19507200" progId="Equation.3">
                  <p:embed/>
                </p:oleObj>
              </mc:Choice>
              <mc:Fallback>
                <p:oleObj name="Equation" r:id="rId15" imgW="99974400" imgH="19507200" progId="Equation.3">
                  <p:embed/>
                  <p:pic>
                    <p:nvPicPr>
                      <p:cNvPr id="0" name="Picture 11271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39752" y="5877272"/>
                        <a:ext cx="4017813" cy="78396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4201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Improper fractions: </a:t>
            </a:r>
            <a:endParaRPr lang="en-US" sz="2300" b="1" dirty="0"/>
          </a:p>
          <a:p>
            <a:endParaRPr lang="en-US" sz="2300" dirty="0" smtClean="0"/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cs typeface="Times New Roman" panose="02020603050405020304" pitchFamily="18" charset="0"/>
              </a:rPr>
              <a:t>Eg</a:t>
            </a:r>
            <a:r>
              <a:rPr lang="en-US" b="1" dirty="0" smtClean="0">
                <a:cs typeface="Times New Roman" panose="02020603050405020304" pitchFamily="18" charset="0"/>
              </a:rPr>
              <a:t>.</a:t>
            </a:r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cs typeface="Times New Roman" panose="02020603050405020304" pitchFamily="18" charset="0"/>
              </a:rPr>
              <a:t>Eg</a:t>
            </a:r>
            <a:r>
              <a:rPr lang="en-US" b="1" dirty="0" smtClean="0">
                <a:cs typeface="Times New Roman" panose="02020603050405020304" pitchFamily="18" charset="0"/>
              </a:rPr>
              <a:t>.  </a:t>
            </a:r>
            <a:endParaRPr lang="en-US" b="1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115616" y="2132856"/>
          <a:ext cx="40068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Equation" r:id="rId1" imgW="111252000" imgH="20421600" progId="Equation.3">
                  <p:embed/>
                </p:oleObj>
              </mc:Choice>
              <mc:Fallback>
                <p:oleObj name="Equation" r:id="rId1" imgW="111252000" imgH="20421600" progId="Equation.3">
                  <p:embed/>
                  <p:pic>
                    <p:nvPicPr>
                      <p:cNvPr id="0" name="Picture 1228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15616" y="2132856"/>
                        <a:ext cx="4006850" cy="7350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3356992"/>
            <a:ext cx="475252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Degree of numerator &gt; degree of denominator:</a:t>
            </a:r>
            <a:endParaRPr lang="en-US" b="1" dirty="0" smtClean="0"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1628800"/>
            <a:ext cx="46805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Degree of numerator = Degree of denominator:</a:t>
            </a:r>
            <a:endParaRPr lang="en-US" b="1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46188" y="3860800"/>
          <a:ext cx="2336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6083200" imgH="18897600" progId="Equation.3">
                  <p:embed/>
                </p:oleObj>
              </mc:Choice>
              <mc:Fallback>
                <p:oleObj name="Equation" r:id="rId3" imgW="56083200" imgH="18897600" progId="Equation.3">
                  <p:embed/>
                  <p:pic>
                    <p:nvPicPr>
                      <p:cNvPr id="0" name="Picture 1228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6188" y="3860800"/>
                        <a:ext cx="2336800" cy="787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52783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200" dirty="0" smtClean="0">
                <a:cs typeface="Times New Roman" panose="02020603050405020304" pitchFamily="18" charset="0"/>
              </a:rPr>
              <a:t>Try: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r>
              <a:rPr lang="en-US" sz="2200" dirty="0" smtClean="0">
                <a:cs typeface="Times New Roman" panose="02020603050405020304" pitchFamily="18" charset="0"/>
              </a:rPr>
              <a:t>Decompose the following rational function into partial fractions: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r>
              <a:rPr lang="en-US" sz="2200" dirty="0" smtClean="0">
                <a:cs typeface="Times New Roman" panose="02020603050405020304" pitchFamily="18" charset="0"/>
              </a:rPr>
              <a:t>Answer: 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sz="2200" dirty="0" smtClean="0"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  </a:t>
            </a:r>
            <a:endParaRPr lang="en-US" b="1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27584" y="2636912"/>
          <a:ext cx="812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1" imgW="19507200" imgH="18897600" progId="Equation.3">
                  <p:embed/>
                </p:oleObj>
              </mc:Choice>
              <mc:Fallback>
                <p:oleObj name="Equation" r:id="rId1" imgW="19507200" imgH="18897600" progId="Equation.3">
                  <p:embed/>
                  <p:pic>
                    <p:nvPicPr>
                      <p:cNvPr id="0" name="Picture 1331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7584" y="2636912"/>
                        <a:ext cx="812800" cy="787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83568" y="4581128"/>
          <a:ext cx="3835401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92049600" imgH="20421600" progId="Equation.3">
                  <p:embed/>
                </p:oleObj>
              </mc:Choice>
              <mc:Fallback>
                <p:oleObj name="Equation" r:id="rId3" imgW="92049600" imgH="20421600" progId="Equation.3">
                  <p:embed/>
                  <p:pic>
                    <p:nvPicPr>
                      <p:cNvPr id="0" name="Picture 1331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581128"/>
                        <a:ext cx="3835401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MY" sz="2400" b="1" dirty="0" smtClean="0"/>
              <a:t>Further information:</a:t>
            </a:r>
            <a:endParaRPr lang="en-MY" sz="2400" b="1" dirty="0" smtClean="0"/>
          </a:p>
          <a:p>
            <a:endParaRPr lang="en-US" sz="2300" dirty="0" smtClean="0"/>
          </a:p>
          <a:p>
            <a:endParaRPr lang="en-US" sz="23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8"/>
          <a:ext cx="7632848" cy="354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644"/>
                <a:gridCol w="5624204"/>
              </a:tblGrid>
              <a:tr h="708079">
                <a:tc>
                  <a:txBody>
                    <a:bodyPr/>
                    <a:lstStyle/>
                    <a:p>
                      <a:r>
                        <a:rPr lang="en-MY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Factor in</a:t>
                      </a:r>
                      <a:endParaRPr lang="en-MY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MY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denominator</a:t>
                      </a:r>
                      <a:endParaRPr lang="en-MY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 in partial</a:t>
                      </a:r>
                      <a:endParaRPr lang="en-MY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MY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fraction decomposition</a:t>
                      </a:r>
                      <a:endParaRPr lang="en-MY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8079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eq0006prt" descr="http://tutorial.math.lamar.edu/Classes/CalcII/PartialFractions_files/eq0006P.gif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2708920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eq0007prt" descr="http://tutorial.math.lamar.edu/Classes/CalcII/PartialFractions_files/eq0007P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92896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eq0008prt" descr="http://tutorial.math.lamar.edu/Classes/CalcII/PartialFractions_files/eq0008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140968"/>
            <a:ext cx="1224136" cy="46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eq0009prt" descr="http://tutorial.math.lamar.edu/Classes/CalcII/PartialFractions_files/eq0009P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140968"/>
            <a:ext cx="2952328" cy="62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eq0011prt" descr="http://tutorial.math.lamar.edu/Classes/CalcII/PartialFractions_files/eq0011P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933056"/>
            <a:ext cx="13681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eq0012prt" descr="http://tutorial.math.lamar.edu/Classes/CalcII/PartialFractions_files/eq0012P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861048"/>
            <a:ext cx="1152128" cy="5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eq0013prt" descr="http://tutorial.math.lamar.edu/Classes/CalcII/PartialFractions_files/eq0013P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4509120"/>
            <a:ext cx="1584176" cy="54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eq0014prt" descr="http://tutorial.math.lamar.edu/Classes/CalcII/PartialFractions_files/eq0014P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509120"/>
            <a:ext cx="38164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eq0010prt" descr="http://tutorial.math.lamar.edu/Classes/CalcII/PartialFractions_files/eq0010P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3429000"/>
            <a:ext cx="1152128" cy="1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eq0010prt" descr="http://tutorial.math.lamar.edu/Classes/CalcII/PartialFractions_files/eq0010P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4725144"/>
            <a:ext cx="1152128" cy="1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63688" y="5361151"/>
            <a:ext cx="6264696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ounded Rectangle 5"/>
          <p:cNvSpPr/>
          <p:nvPr/>
        </p:nvSpPr>
        <p:spPr>
          <a:xfrm>
            <a:off x="1691680" y="3573016"/>
            <a:ext cx="6120680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21852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Partial Fractions</a:t>
            </a:r>
            <a:endParaRPr lang="en-US" sz="2300" b="1" dirty="0"/>
          </a:p>
          <a:p>
            <a:r>
              <a:rPr lang="en-MY" dirty="0" smtClean="0"/>
              <a:t>The </a:t>
            </a:r>
            <a:r>
              <a:rPr lang="en-MY" b="1" dirty="0" smtClean="0"/>
              <a:t>partial fraction</a:t>
            </a:r>
            <a:r>
              <a:rPr lang="en-MY" dirty="0" smtClean="0"/>
              <a:t> decomposition or </a:t>
            </a:r>
            <a:r>
              <a:rPr lang="en-MY" b="1" dirty="0" smtClean="0"/>
              <a:t>partial fraction expansion</a:t>
            </a:r>
            <a:r>
              <a:rPr lang="en-MY" dirty="0" smtClean="0"/>
              <a:t> is used to reduce the degree of </a:t>
            </a:r>
            <a:r>
              <a:rPr lang="en-MY" i="1" dirty="0" smtClean="0"/>
              <a:t>either</a:t>
            </a:r>
            <a:r>
              <a:rPr lang="en-MY" dirty="0" smtClean="0"/>
              <a:t> the numerator or the denominator of a rational function/algebraic fraction. </a:t>
            </a:r>
            <a:endParaRPr lang="en-MY" dirty="0" smtClean="0"/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dirty="0" smtClean="0"/>
              <a:t> </a:t>
            </a:r>
            <a:endParaRPr lang="en-MY" sz="2300" dirty="0"/>
          </a:p>
        </p:txBody>
      </p:sp>
      <p:sp>
        <p:nvSpPr>
          <p:cNvPr id="4" name="Rectangle 3"/>
          <p:cNvSpPr/>
          <p:nvPr/>
        </p:nvSpPr>
        <p:spPr>
          <a:xfrm>
            <a:off x="683568" y="2708920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0033CC"/>
                </a:solidFill>
              </a:rPr>
              <a:t>Proper and Improper Fraction Revisited</a:t>
            </a:r>
            <a:endParaRPr lang="en-MY" b="1" dirty="0" smtClean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212976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smtClean="0"/>
              <a:t>The fraction is </a:t>
            </a:r>
            <a:r>
              <a:rPr lang="en-MY" sz="2000" b="1" dirty="0" smtClean="0">
                <a:solidFill>
                  <a:srgbClr val="FF0000"/>
                </a:solidFill>
              </a:rPr>
              <a:t>proper</a:t>
            </a:r>
            <a:r>
              <a:rPr lang="en-MY" sz="2000" dirty="0" smtClean="0"/>
              <a:t>, if </a:t>
            </a:r>
            <a:endParaRPr lang="en-MY" sz="2000" dirty="0" smtClean="0"/>
          </a:p>
          <a:p>
            <a:r>
              <a:rPr lang="en-MY" sz="2200" dirty="0" smtClean="0"/>
              <a:t>	</a:t>
            </a:r>
            <a:r>
              <a:rPr lang="en-MY" sz="2200" dirty="0" smtClean="0">
                <a:solidFill>
                  <a:srgbClr val="FF0000"/>
                </a:solidFill>
              </a:rPr>
              <a:t> </a:t>
            </a:r>
            <a:r>
              <a:rPr lang="en-MY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degree of the denominator &gt; degree of the numerator</a:t>
            </a:r>
            <a:endParaRPr lang="en-MY" sz="2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n-MY" sz="2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MY" sz="2000" dirty="0" err="1" smtClean="0"/>
              <a:t>Eg</a:t>
            </a:r>
            <a:r>
              <a:rPr lang="en-MY" sz="2200" dirty="0" smtClean="0"/>
              <a:t>.  </a:t>
            </a:r>
            <a:endParaRPr lang="en-MY" sz="2200" dirty="0"/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1403648" y="4077071"/>
          <a:ext cx="792088" cy="607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1" imgW="23469600" imgH="17983200" progId="Equation.3">
                  <p:embed/>
                </p:oleObj>
              </mc:Choice>
              <mc:Fallback>
                <p:oleObj name="Equation" r:id="rId1" imgW="23469600" imgH="17983200" progId="Equation.3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3648" y="4077071"/>
                        <a:ext cx="792088" cy="6071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27584" y="501317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 smtClean="0"/>
              <a:t>The fraction is </a:t>
            </a:r>
            <a:r>
              <a:rPr lang="en-MY" sz="2000" b="1" dirty="0" smtClean="0">
                <a:solidFill>
                  <a:srgbClr val="FF0000"/>
                </a:solidFill>
              </a:rPr>
              <a:t>improper</a:t>
            </a:r>
            <a:r>
              <a:rPr lang="en-MY" sz="2000" dirty="0" smtClean="0"/>
              <a:t>, if </a:t>
            </a:r>
            <a:endParaRPr lang="en-MY" sz="2000" dirty="0" smtClean="0"/>
          </a:p>
          <a:p>
            <a:r>
              <a:rPr lang="en-MY" sz="2000" dirty="0" smtClean="0"/>
              <a:t>	</a:t>
            </a:r>
            <a:r>
              <a:rPr lang="en-MY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degree of the denominator ≤ degree of the numerator</a:t>
            </a:r>
            <a:endParaRPr lang="en-MY" sz="2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2915816" y="5805264"/>
          <a:ext cx="762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8288000" imgH="18897600" progId="Equation.3">
                  <p:embed/>
                </p:oleObj>
              </mc:Choice>
              <mc:Fallback>
                <p:oleObj name="Equation" r:id="rId3" imgW="18288000" imgH="18897600" progId="Equation.3">
                  <p:embed/>
                  <p:pic>
                    <p:nvPicPr>
                      <p:cNvPr id="0" name="Picture 102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5805264"/>
                        <a:ext cx="762000" cy="787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331913" y="5805488"/>
          <a:ext cx="990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23774400" imgH="18897600" progId="Equation.3">
                  <p:embed/>
                </p:oleObj>
              </mc:Choice>
              <mc:Fallback>
                <p:oleObj name="Equation" r:id="rId5" imgW="23774400" imgH="18897600" progId="Equation.3">
                  <p:embed/>
                  <p:pic>
                    <p:nvPicPr>
                      <p:cNvPr id="0" name="Picture 102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913" y="5805488"/>
                        <a:ext cx="990600" cy="787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27584" y="594928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 err="1" smtClean="0"/>
              <a:t>Eg</a:t>
            </a:r>
            <a:r>
              <a:rPr lang="en-MY" dirty="0" smtClean="0"/>
              <a:t>. </a:t>
            </a:r>
            <a:endParaRPr lang="en-MY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5868144" y="3212976"/>
            <a:ext cx="2592288" cy="72008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Oval 12"/>
          <p:cNvSpPr/>
          <p:nvPr/>
        </p:nvSpPr>
        <p:spPr>
          <a:xfrm>
            <a:off x="3563888" y="4005064"/>
            <a:ext cx="2088232" cy="57606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Oval 11"/>
          <p:cNvSpPr/>
          <p:nvPr/>
        </p:nvSpPr>
        <p:spPr>
          <a:xfrm>
            <a:off x="971600" y="3501008"/>
            <a:ext cx="2736304" cy="50405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ounded Rectangle 3"/>
          <p:cNvSpPr/>
          <p:nvPr/>
        </p:nvSpPr>
        <p:spPr>
          <a:xfrm>
            <a:off x="3275856" y="1628800"/>
            <a:ext cx="2520280" cy="4320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203848" y="1628800"/>
            <a:ext cx="2880319" cy="4462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3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Partial Fractions</a:t>
            </a:r>
            <a:r>
              <a:rPr 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  </a:t>
            </a:r>
            <a:endParaRPr lang="en-US" sz="23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 rot="1809028">
            <a:off x="3072626" y="2371105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Down Arrow 6"/>
          <p:cNvSpPr/>
          <p:nvPr/>
        </p:nvSpPr>
        <p:spPr>
          <a:xfrm>
            <a:off x="4355976" y="2636912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Down Arrow 7"/>
          <p:cNvSpPr/>
          <p:nvPr/>
        </p:nvSpPr>
        <p:spPr>
          <a:xfrm rot="19723430">
            <a:off x="5663484" y="2299357"/>
            <a:ext cx="360040" cy="976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TextBox 8"/>
          <p:cNvSpPr txBox="1"/>
          <p:nvPr/>
        </p:nvSpPr>
        <p:spPr>
          <a:xfrm>
            <a:off x="1115616" y="3573016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Simple denominators</a:t>
            </a:r>
            <a:endParaRPr lang="en-US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4077072"/>
            <a:ext cx="18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Repeated factor</a:t>
            </a:r>
            <a:endParaRPr lang="en-US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356992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with a quadratic factor</a:t>
            </a:r>
            <a:endParaRPr lang="en-US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2" grpId="0" animBg="1"/>
      <p:bldP spid="27650" grpId="0"/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50321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Partial fraction with simple denominators:</a:t>
            </a:r>
            <a:endParaRPr lang="en-US" sz="2300" b="1" dirty="0"/>
          </a:p>
          <a:p>
            <a:endParaRPr lang="en-US" sz="2300" dirty="0"/>
          </a:p>
          <a:p>
            <a:r>
              <a:rPr lang="en-US" dirty="0" smtClean="0">
                <a:cs typeface="Times New Roman" panose="02020603050405020304" pitchFamily="18" charset="0"/>
              </a:rPr>
              <a:t>An expression in the form                                        can be split into partial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fractions of the form                                           .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err="1" smtClean="0">
                <a:cs typeface="Times New Roman" panose="02020603050405020304" pitchFamily="18" charset="0"/>
              </a:rPr>
              <a:t>Eg</a:t>
            </a:r>
            <a:r>
              <a:rPr lang="en-US" dirty="0" smtClean="0">
                <a:cs typeface="Times New Roman" panose="02020603050405020304" pitchFamily="18" charset="0"/>
              </a:rPr>
              <a:t>. Express                                     in partial fractions.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Let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9872" y="1556792"/>
          <a:ext cx="1736080" cy="694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48768000" imgH="19507200" progId="Equation.3">
                  <p:embed/>
                </p:oleObj>
              </mc:Choice>
              <mc:Fallback>
                <p:oleObj name="Equation" r:id="rId1" imgW="48768000" imgH="19507200" progId="Equation.3">
                  <p:embed/>
                  <p:pic>
                    <p:nvPicPr>
                      <p:cNvPr id="0" name="Picture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19872" y="1556792"/>
                        <a:ext cx="1736080" cy="6944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47864" y="2420888"/>
          <a:ext cx="1656184" cy="71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45415200" imgH="19507200" progId="Equation.3">
                  <p:embed/>
                </p:oleObj>
              </mc:Choice>
              <mc:Fallback>
                <p:oleObj name="Equation" r:id="rId3" imgW="45415200" imgH="19507200" progId="Equation.3">
                  <p:embed/>
                  <p:pic>
                    <p:nvPicPr>
                      <p:cNvPr id="0" name="Picture 205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2420888"/>
                        <a:ext cx="1656184" cy="711381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7704" y="3429000"/>
          <a:ext cx="1656184" cy="72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44500800" imgH="19507200" progId="Equation.3">
                  <p:embed/>
                </p:oleObj>
              </mc:Choice>
              <mc:Fallback>
                <p:oleObj name="Equation" r:id="rId5" imgW="44500800" imgH="19507200" progId="Equation.3">
                  <p:embed/>
                  <p:pic>
                    <p:nvPicPr>
                      <p:cNvPr id="0" name="Picture 205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3429000"/>
                        <a:ext cx="1656184" cy="7259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1259632" y="4365104"/>
          <a:ext cx="34480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7" imgW="92659200" imgH="19507200" progId="Equation.3">
                  <p:embed/>
                </p:oleObj>
              </mc:Choice>
              <mc:Fallback>
                <p:oleObj name="Equation" r:id="rId7" imgW="92659200" imgH="19507200" progId="Equation.3">
                  <p:embed/>
                  <p:pic>
                    <p:nvPicPr>
                      <p:cNvPr id="0" name="Picture 205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4365104"/>
                        <a:ext cx="3448050" cy="7270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827584" y="1702963"/>
          <a:ext cx="3096344" cy="65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1" imgW="92659200" imgH="19507200" progId="Equation.3">
                  <p:embed/>
                </p:oleObj>
              </mc:Choice>
              <mc:Fallback>
                <p:oleObj name="Equation" r:id="rId1" imgW="92659200" imgH="19507200" progId="Equation.3">
                  <p:embed/>
                  <p:pic>
                    <p:nvPicPr>
                      <p:cNvPr id="0" name="Picture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7584" y="1702963"/>
                        <a:ext cx="3096344" cy="6529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827584" y="2636912"/>
          <a:ext cx="3816424" cy="65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13385600" imgH="19507200" progId="Equation.3">
                  <p:embed/>
                </p:oleObj>
              </mc:Choice>
              <mc:Fallback>
                <p:oleObj name="Equation" r:id="rId3" imgW="113385600" imgH="19507200" progId="Equation.3">
                  <p:embed/>
                  <p:pic>
                    <p:nvPicPr>
                      <p:cNvPr id="0" name="Picture 307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636912"/>
                        <a:ext cx="3816424" cy="6576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547664" y="3645024"/>
          <a:ext cx="3244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87172800" imgH="8534400" progId="Equation.3">
                  <p:embed/>
                </p:oleObj>
              </mc:Choice>
              <mc:Fallback>
                <p:oleObj name="Equation" r:id="rId5" imgW="87172800" imgH="8534400" progId="Equation.3">
                  <p:embed/>
                  <p:pic>
                    <p:nvPicPr>
                      <p:cNvPr id="0" name="Picture 307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3645024"/>
                        <a:ext cx="3244850" cy="317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4221088"/>
            <a:ext cx="307007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Let x=2,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Let x= 0,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So, the partial fractions are  </a:t>
            </a:r>
            <a:endParaRPr lang="en-MY" dirty="0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2333625" y="4192588"/>
          <a:ext cx="23939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7" imgW="64312800" imgH="10058400" progId="Equation.3">
                  <p:embed/>
                </p:oleObj>
              </mc:Choice>
              <mc:Fallback>
                <p:oleObj name="Equation" r:id="rId7" imgW="64312800" imgH="10058400" progId="Equation.3">
                  <p:embed/>
                  <p:pic>
                    <p:nvPicPr>
                      <p:cNvPr id="0" name="Picture 307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3625" y="4192588"/>
                        <a:ext cx="2393950" cy="3746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2123728" y="4725144"/>
          <a:ext cx="3052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9" imgW="81991200" imgH="10058400" progId="Equation.3">
                  <p:embed/>
                </p:oleObj>
              </mc:Choice>
              <mc:Fallback>
                <p:oleObj name="Equation" r:id="rId9" imgW="81991200" imgH="10058400" progId="Equation.3">
                  <p:embed/>
                  <p:pic>
                    <p:nvPicPr>
                      <p:cNvPr id="0" name="Picture 307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3728" y="4725144"/>
                        <a:ext cx="3052763" cy="3730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3923928" y="5373216"/>
          <a:ext cx="30972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1" imgW="92659200" imgH="19507200" progId="Equation.3">
                  <p:embed/>
                </p:oleObj>
              </mc:Choice>
              <mc:Fallback>
                <p:oleObj name="Equation" r:id="rId11" imgW="92659200" imgH="19507200" progId="Equation.3">
                  <p:embed/>
                  <p:pic>
                    <p:nvPicPr>
                      <p:cNvPr id="0" name="Picture 3078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3928" y="5373216"/>
                        <a:ext cx="3097212" cy="6524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253915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Try:</a:t>
            </a:r>
            <a:endParaRPr lang="en-US" sz="2300" b="1" dirty="0"/>
          </a:p>
          <a:p>
            <a:endParaRPr lang="en-US" sz="2300" dirty="0"/>
          </a:p>
          <a:p>
            <a:pPr>
              <a:buFont typeface="Symbol" panose="05050102010706020507" pitchFamily="18" charset="2"/>
              <a:buChar char=""/>
            </a:pPr>
            <a:endParaRPr lang="en-US" dirty="0"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AutoNum type="arabicPeriod"/>
            </a:pPr>
            <a:r>
              <a:rPr lang="en-US" dirty="0" smtClean="0"/>
              <a:t>Split                            into partial fractions.</a:t>
            </a:r>
            <a:endParaRPr lang="en-US" dirty="0" smtClean="0"/>
          </a:p>
          <a:p>
            <a:pPr marL="342900" indent="-342900">
              <a:buFont typeface="Symbol" panose="05050102010706020507" pitchFamily="18" charset="2"/>
              <a:buAutoNum type="arabicPeriod"/>
            </a:pPr>
            <a:endParaRPr lang="en-US" dirty="0" smtClean="0"/>
          </a:p>
          <a:p>
            <a:pPr marL="342900" indent="-342900">
              <a:buFont typeface="Symbol" panose="05050102010706020507" pitchFamily="18" charset="2"/>
              <a:buAutoNum type="arabicPeriod"/>
            </a:pPr>
            <a:endParaRPr lang="en-US" dirty="0" smtClean="0"/>
          </a:p>
          <a:p>
            <a:pPr marL="342900" indent="-342900">
              <a:buFont typeface="Symbol" panose="05050102010706020507" pitchFamily="18" charset="2"/>
              <a:buAutoNum type="arabicPeriod"/>
            </a:pPr>
            <a:r>
              <a:rPr lang="en-US" dirty="0" smtClean="0"/>
              <a:t>Split                                                     into partial fractions.</a:t>
            </a:r>
            <a:endParaRPr lang="en-US" dirty="0" smtClean="0"/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3687" y="1700808"/>
          <a:ext cx="1117955" cy="732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1" imgW="27432000" imgH="17983200" progId="Equation.3">
                  <p:embed/>
                </p:oleObj>
              </mc:Choice>
              <mc:Fallback>
                <p:oleObj name="Equation" r:id="rId1" imgW="27432000" imgH="17983200" progId="Equation.3">
                  <p:embed/>
                  <p:pic>
                    <p:nvPicPr>
                      <p:cNvPr id="0" name="Picture 409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687" y="1700808"/>
                        <a:ext cx="1117955" cy="7328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63688" y="2564904"/>
          <a:ext cx="2448272" cy="74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64008000" imgH="19507200" progId="Equation.3">
                  <p:embed/>
                </p:oleObj>
              </mc:Choice>
              <mc:Fallback>
                <p:oleObj name="Equation" r:id="rId3" imgW="64008000" imgH="19507200" progId="Equation.3">
                  <p:embed/>
                  <p:pic>
                    <p:nvPicPr>
                      <p:cNvPr id="0" name="Picture 409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564904"/>
                        <a:ext cx="2448272" cy="7461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2923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Try:</a:t>
            </a:r>
            <a:endParaRPr lang="en-US" sz="2300" b="1" dirty="0"/>
          </a:p>
          <a:p>
            <a:endParaRPr lang="en-US" sz="2300" dirty="0" smtClean="0"/>
          </a:p>
          <a:p>
            <a:r>
              <a:rPr lang="en-US" sz="2300" dirty="0" smtClean="0"/>
              <a:t>Answers</a:t>
            </a:r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1</a:t>
            </a:r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2</a:t>
            </a:r>
            <a:endParaRPr lang="en-MY" sz="2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03648" y="2204864"/>
          <a:ext cx="26685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1" imgW="65532000" imgH="17983200" progId="Equation.3">
                  <p:embed/>
                </p:oleObj>
              </mc:Choice>
              <mc:Fallback>
                <p:oleObj name="Equation" r:id="rId1" imgW="65532000" imgH="17983200" progId="Equation.3">
                  <p:embed/>
                  <p:pic>
                    <p:nvPicPr>
                      <p:cNvPr id="0" name="Picture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3648" y="2204864"/>
                        <a:ext cx="2668588" cy="733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03648" y="3284984"/>
          <a:ext cx="51165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33807200" imgH="19507200" progId="Equation.3">
                  <p:embed/>
                </p:oleObj>
              </mc:Choice>
              <mc:Fallback>
                <p:oleObj name="Equation" r:id="rId3" imgW="133807200" imgH="19507200" progId="Equation.3">
                  <p:embed/>
                  <p:pic>
                    <p:nvPicPr>
                      <p:cNvPr id="0" name="Picture 512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3284984"/>
                        <a:ext cx="5116513" cy="746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51244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b="1" dirty="0" smtClean="0"/>
              <a:t>Partial fraction with a repeated factor:</a:t>
            </a:r>
            <a:endParaRPr lang="en-US" sz="2300" b="1" dirty="0" smtClean="0"/>
          </a:p>
          <a:p>
            <a:endParaRPr lang="en-US" sz="2300" b="1" dirty="0" smtClean="0"/>
          </a:p>
          <a:p>
            <a:r>
              <a:rPr lang="en-US" sz="2400" dirty="0" smtClean="0">
                <a:cs typeface="Times New Roman" panose="02020603050405020304" pitchFamily="18" charset="0"/>
              </a:rPr>
              <a:t>An expression in the form                               can be split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into partial fractions of the form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endParaRPr lang="en-US" sz="2400" dirty="0" smtClean="0"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cs typeface="Times New Roman" panose="02020603050405020304" pitchFamily="18" charset="0"/>
              </a:rPr>
              <a:t>Eg</a:t>
            </a:r>
            <a:r>
              <a:rPr lang="en-US" sz="2400" dirty="0" smtClean="0">
                <a:cs typeface="Times New Roman" panose="02020603050405020304" pitchFamily="18" charset="0"/>
              </a:rPr>
              <a:t>.                                                 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067944" y="1556792"/>
          <a:ext cx="18557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1" imgW="52120800" imgH="20421600" progId="Equation.3">
                  <p:embed/>
                </p:oleObj>
              </mc:Choice>
              <mc:Fallback>
                <p:oleObj name="Equation" r:id="rId1" imgW="52120800" imgH="20421600" progId="Equation.3">
                  <p:embed/>
                  <p:pic>
                    <p:nvPicPr>
                      <p:cNvPr id="0" name="Picture 614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67944" y="1556792"/>
                        <a:ext cx="1855787" cy="7270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771800" y="3429000"/>
          <a:ext cx="28781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8943200" imgH="19507200" progId="Equation.3">
                  <p:embed/>
                </p:oleObj>
              </mc:Choice>
              <mc:Fallback>
                <p:oleObj name="Equation" r:id="rId3" imgW="78943200" imgH="19507200" progId="Equation.3">
                  <p:embed/>
                  <p:pic>
                    <p:nvPicPr>
                      <p:cNvPr id="0" name="Picture 614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3429000"/>
                        <a:ext cx="2878138" cy="7112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31640" y="4797152"/>
          <a:ext cx="3479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83515200" imgH="20421600" progId="Equation.3">
                  <p:embed/>
                </p:oleObj>
              </mc:Choice>
              <mc:Fallback>
                <p:oleObj name="Equation" r:id="rId5" imgW="83515200" imgH="20421600" progId="Equation.3">
                  <p:embed/>
                  <p:pic>
                    <p:nvPicPr>
                      <p:cNvPr id="0" name="Picture 614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4797152"/>
                        <a:ext cx="3479800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84213" y="981075"/>
            <a:ext cx="7416800" cy="1785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300" dirty="0" smtClean="0"/>
              <a:t>Express                          in partial fractions.</a:t>
            </a:r>
            <a:endParaRPr lang="en-US" sz="2300" dirty="0" smtClean="0"/>
          </a:p>
          <a:p>
            <a:endParaRPr lang="en-US" sz="2300" i="1" dirty="0" smtClean="0">
              <a:cs typeface="Times New Roman" panose="02020603050405020304" pitchFamily="18" charset="0"/>
            </a:endParaRPr>
          </a:p>
          <a:p>
            <a:r>
              <a:rPr lang="en-US" sz="2300" i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Solution:</a:t>
            </a:r>
            <a:endParaRPr lang="en-US" i="1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</a:t>
            </a:r>
            <a:endParaRPr lang="en-US" dirty="0">
              <a:cs typeface="Times New Roman" panose="02020603050405020304" pitchFamily="18" charset="0"/>
            </a:endParaRPr>
          </a:p>
          <a:p>
            <a:pPr>
              <a:buFont typeface="Symbol" panose="05050102010706020507" pitchFamily="18" charset="2"/>
              <a:buNone/>
            </a:pPr>
            <a:endParaRPr lang="en-MY" sz="23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907704" y="908720"/>
          <a:ext cx="133591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1" imgW="34442400" imgH="20421600" progId="Equation.3">
                  <p:embed/>
                </p:oleObj>
              </mc:Choice>
              <mc:Fallback>
                <p:oleObj name="Equation" r:id="rId1" imgW="34442400" imgH="20421600" progId="Equation.3">
                  <p:embed/>
                  <p:pic>
                    <p:nvPicPr>
                      <p:cNvPr id="0" name="Picture 716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1335910" cy="792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55576" y="2132856"/>
          <a:ext cx="2880320" cy="694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84734400" imgH="20421600" progId="Equation.3">
                  <p:embed/>
                </p:oleObj>
              </mc:Choice>
              <mc:Fallback>
                <p:oleObj name="Equation" r:id="rId3" imgW="84734400" imgH="20421600" progId="Equation.3">
                  <p:embed/>
                  <p:pic>
                    <p:nvPicPr>
                      <p:cNvPr id="0" name="Picture 716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132856"/>
                        <a:ext cx="2880320" cy="6941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55576" y="2924944"/>
          <a:ext cx="4104456" cy="110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21920000" imgH="32918400" progId="Equation.3">
                  <p:embed/>
                </p:oleObj>
              </mc:Choice>
              <mc:Fallback>
                <p:oleObj name="Equation" r:id="rId5" imgW="121920000" imgH="32918400" progId="Equation.3">
                  <p:embed/>
                  <p:pic>
                    <p:nvPicPr>
                      <p:cNvPr id="0" name="Picture 7170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924944"/>
                        <a:ext cx="4104456" cy="1104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4221088"/>
            <a:ext cx="151216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/>
              <a:t>Let x=3,</a:t>
            </a:r>
            <a:endParaRPr lang="en-US" sz="2100" dirty="0" smtClean="0"/>
          </a:p>
          <a:p>
            <a:r>
              <a:rPr lang="en-US" sz="2100" dirty="0" smtClean="0"/>
              <a:t>      x=0,     </a:t>
            </a:r>
            <a:endParaRPr lang="en-US" sz="2100" dirty="0" smtClean="0"/>
          </a:p>
          <a:p>
            <a:r>
              <a:rPr lang="en-US" sz="2100" dirty="0" smtClean="0"/>
              <a:t>      x= 1, </a:t>
            </a:r>
            <a:r>
              <a:rPr lang="en-US" dirty="0" smtClean="0"/>
              <a:t>   </a:t>
            </a:r>
            <a:endParaRPr lang="en-MY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619672" y="4221088"/>
          <a:ext cx="2016224" cy="345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56997600" imgH="9753600" progId="Equation.3">
                  <p:embed/>
                </p:oleObj>
              </mc:Choice>
              <mc:Fallback>
                <p:oleObj name="Equation" r:id="rId7" imgW="56997600" imgH="9753600" progId="Equation.3">
                  <p:embed/>
                  <p:pic>
                    <p:nvPicPr>
                      <p:cNvPr id="0" name="Picture 7171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4221088"/>
                        <a:ext cx="2016224" cy="34502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691680" y="4581128"/>
          <a:ext cx="1800200" cy="330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53035200" imgH="9753600" progId="Equation.3">
                  <p:embed/>
                </p:oleObj>
              </mc:Choice>
              <mc:Fallback>
                <p:oleObj name="Equation" r:id="rId9" imgW="53035200" imgH="9753600" progId="Equation.3">
                  <p:embed/>
                  <p:pic>
                    <p:nvPicPr>
                      <p:cNvPr id="0" name="Picture 7172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1680" y="4581128"/>
                        <a:ext cx="1800200" cy="33092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619672" y="4941168"/>
          <a:ext cx="38179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106680000" imgH="10058400" progId="Equation.3">
                  <p:embed/>
                </p:oleObj>
              </mc:Choice>
              <mc:Fallback>
                <p:oleObj name="Equation" r:id="rId11" imgW="106680000" imgH="10058400" progId="Equation.3">
                  <p:embed/>
                  <p:pic>
                    <p:nvPicPr>
                      <p:cNvPr id="0" name="Picture 717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9672" y="4941168"/>
                        <a:ext cx="3817937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699792" y="5589240"/>
          <a:ext cx="3479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83515200" imgH="20421600" progId="Equation.3">
                  <p:embed/>
                </p:oleObj>
              </mc:Choice>
              <mc:Fallback>
                <p:oleObj name="Equation" r:id="rId13" imgW="83515200" imgH="20421600" progId="Equation.3">
                  <p:embed/>
                  <p:pic>
                    <p:nvPicPr>
                      <p:cNvPr id="0" name="Picture 7174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99792" y="5589240"/>
                        <a:ext cx="3479800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1986</Words>
  <Application>WPS Presentation</Application>
  <PresentationFormat>On-screen Show (4:3)</PresentationFormat>
  <Paragraphs>194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44</vt:i4>
      </vt:variant>
      <vt:variant>
        <vt:lpstr>幻灯片标题</vt:lpstr>
      </vt:variant>
      <vt:variant>
        <vt:i4>17</vt:i4>
      </vt:variant>
    </vt:vector>
  </HeadingPairs>
  <TitlesOfParts>
    <vt:vector size="73" baseType="lpstr">
      <vt:lpstr>Arial</vt:lpstr>
      <vt:lpstr>SimSun</vt:lpstr>
      <vt:lpstr>Wingdings</vt:lpstr>
      <vt:lpstr>Comic Sans MS</vt:lpstr>
      <vt:lpstr>Calibri</vt:lpstr>
      <vt:lpstr>Times New Roman</vt:lpstr>
      <vt:lpstr>Symbol</vt:lpstr>
      <vt:lpstr>Microsoft YaHei</vt:lpstr>
      <vt:lpstr/>
      <vt:lpstr>Arial Unicode MS</vt:lpstr>
      <vt:lpstr>Segoe Print</vt:lpstr>
      <vt:lpstr>Office Theme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kegzset</dc:creator>
  <cp:lastModifiedBy>HP</cp:lastModifiedBy>
  <cp:revision>73</cp:revision>
  <dcterms:created xsi:type="dcterms:W3CDTF">2011-05-25T03:30:00Z</dcterms:created>
  <dcterms:modified xsi:type="dcterms:W3CDTF">2018-07-21T23:55:59Z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1033-10.2.0.6080</vt:lpwstr>
  </property>
</Properties>
</file>